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29"/>
  </p:notesMasterIdLst>
  <p:handoutMasterIdLst>
    <p:handoutMasterId r:id="rId30"/>
  </p:handoutMasterIdLst>
  <p:sldIdLst>
    <p:sldId id="394" r:id="rId3"/>
    <p:sldId id="633" r:id="rId4"/>
    <p:sldId id="500" r:id="rId5"/>
    <p:sldId id="608" r:id="rId6"/>
    <p:sldId id="613" r:id="rId7"/>
    <p:sldId id="605" r:id="rId8"/>
    <p:sldId id="614" r:id="rId9"/>
    <p:sldId id="615" r:id="rId10"/>
    <p:sldId id="616" r:id="rId11"/>
    <p:sldId id="619" r:id="rId12"/>
    <p:sldId id="620" r:id="rId13"/>
    <p:sldId id="635" r:id="rId14"/>
    <p:sldId id="636" r:id="rId15"/>
    <p:sldId id="621" r:id="rId16"/>
    <p:sldId id="622" r:id="rId17"/>
    <p:sldId id="627" r:id="rId18"/>
    <p:sldId id="628" r:id="rId19"/>
    <p:sldId id="623" r:id="rId20"/>
    <p:sldId id="624" r:id="rId21"/>
    <p:sldId id="637" r:id="rId22"/>
    <p:sldId id="611" r:id="rId23"/>
    <p:sldId id="630" r:id="rId24"/>
    <p:sldId id="632" r:id="rId25"/>
    <p:sldId id="638" r:id="rId26"/>
    <p:sldId id="352" r:id="rId27"/>
    <p:sldId id="393" r:id="rId2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633"/>
            <p14:sldId id="500"/>
          </p14:sldIdLst>
        </p14:section>
        <p14:section name="MVC" id="{F4BC86D2-16EB-4E41-9B2E-3066BCF27B3B}">
          <p14:sldIdLst>
            <p14:sldId id="608"/>
            <p14:sldId id="613"/>
          </p14:sldIdLst>
        </p14:section>
        <p14:section name="The MVC Pattern" id="{96214C26-055D-4888-B723-736925B19E9E}">
          <p14:sldIdLst>
            <p14:sldId id="605"/>
            <p14:sldId id="614"/>
            <p14:sldId id="615"/>
            <p14:sldId id="616"/>
          </p14:sldIdLst>
        </p14:section>
        <p14:section name="Symfony" id="{593C0D35-5FBF-4E67-BA30-64762E5C74F4}">
          <p14:sldIdLst>
            <p14:sldId id="619"/>
            <p14:sldId id="620"/>
            <p14:sldId id="635"/>
            <p14:sldId id="636"/>
            <p14:sldId id="621"/>
            <p14:sldId id="622"/>
            <p14:sldId id="627"/>
            <p14:sldId id="628"/>
            <p14:sldId id="623"/>
            <p14:sldId id="624"/>
            <p14:sldId id="637"/>
            <p14:sldId id="611"/>
            <p14:sldId id="630"/>
          </p14:sldIdLst>
        </p14:section>
        <p14:section name="Conclusion" id="{CAD93B16-9430-4CD6-BD17-69844E1E5D8E}">
          <p14:sldIdLst>
            <p14:sldId id="632"/>
            <p14:sldId id="638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5C0E"/>
    <a:srgbClr val="6B854E"/>
    <a:srgbClr val="FBEEDC"/>
    <a:srgbClr val="F8DC9E"/>
    <a:srgbClr val="FBEEC9"/>
    <a:srgbClr val="603A14"/>
    <a:srgbClr val="BAB398"/>
    <a:srgbClr val="ADA485"/>
    <a:srgbClr val="C6C0AA"/>
    <a:srgbClr val="663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7" autoAdjust="0"/>
    <p:restoredTop sz="94595" autoAdjust="0"/>
  </p:normalViewPr>
  <p:slideViewPr>
    <p:cSldViewPr>
      <p:cViewPr varScale="1">
        <p:scale>
          <a:sx n="114" d="100"/>
          <a:sy n="114" d="100"/>
        </p:scale>
        <p:origin x="204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3/28/2018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3/28/2018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809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9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153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3/28/2018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1CB86-1882-44AF-8675-DFB80A8A7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F7ED0-C9B2-4465-826B-DE08C3479C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770353-F3F9-4AE1-BABD-B70E087B38EA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8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ctrine-project.org/" TargetMode="External"/><Relationship Id="rId2" Type="http://schemas.openxmlformats.org/officeDocument/2006/relationships/hyperlink" Target="https://symfony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" TargetMode="External"/><Relationship Id="rId2" Type="http://schemas.openxmlformats.org/officeDocument/2006/relationships/hyperlink" Target="https://symfony.com/install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etcomposer.org/Composer-Setup.exe" TargetMode="External"/><Relationship Id="rId2" Type="http://schemas.openxmlformats.org/officeDocument/2006/relationships/hyperlink" Target="https://getcomposer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ckagist.org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5.png"/><Relationship Id="rId18" Type="http://schemas.openxmlformats.org/officeDocument/2006/relationships/image" Target="../media/image38.jpeg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32.png"/><Relationship Id="rId12" Type="http://schemas.openxmlformats.org/officeDocument/2006/relationships/hyperlink" Target="http://www.telenor.bg/" TargetMode="External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s://netpeak.net/" TargetMode="External"/><Relationship Id="rId20" Type="http://schemas.openxmlformats.org/officeDocument/2006/relationships/image" Target="../media/image40.jpe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4.png"/><Relationship Id="rId5" Type="http://schemas.openxmlformats.org/officeDocument/2006/relationships/image" Target="../media/image31.png"/><Relationship Id="rId15" Type="http://schemas.openxmlformats.org/officeDocument/2006/relationships/image" Target="../media/image36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39.jpe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3.png"/><Relationship Id="rId14" Type="http://schemas.openxmlformats.org/officeDocument/2006/relationships/hyperlink" Target="http://www.softwaregroup-bg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1.pn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4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3.png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189412" y="533400"/>
            <a:ext cx="7383463" cy="1026444"/>
          </a:xfrm>
        </p:spPr>
        <p:txBody>
          <a:bodyPr>
            <a:normAutofit/>
          </a:bodyPr>
          <a:lstStyle/>
          <a:p>
            <a:r>
              <a:rPr lang="en-US" dirty="0"/>
              <a:t>PHP: MVC and Symfony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3" y="4495800"/>
            <a:ext cx="3187700" cy="525462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65700"/>
            <a:ext cx="3187700" cy="444500"/>
          </a:xfrm>
        </p:spPr>
        <p:txBody>
          <a:bodyPr/>
          <a:lstStyle/>
          <a:p>
            <a:r>
              <a:rPr lang="en-US"/>
              <a:t>Technical 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/>
              <a:t>Software University</a:t>
            </a:r>
            <a:endParaRPr lang="en-US" sz="20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322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804584">
            <a:off x="5145594" y="3672946"/>
            <a:ext cx="1627112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b="1" spc="5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en-US" dirty="0"/>
              <a:t>MVC</a:t>
            </a:r>
          </a:p>
          <a:p>
            <a:r>
              <a:rPr lang="en-US" dirty="0"/>
              <a:t>&amp; Symfony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32F01-6AED-498E-80B4-997C48191C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8812" y="3485297"/>
            <a:ext cx="4499238" cy="2627604"/>
          </a:xfrm>
          <a:prstGeom prst="roundRect">
            <a:avLst>
              <a:gd name="adj" fmla="val 1200"/>
            </a:avLst>
          </a:prstGeom>
        </p:spPr>
      </p:pic>
      <p:sp>
        <p:nvSpPr>
          <p:cNvPr id="22" name="Subtitle 17">
            <a:extLst>
              <a:ext uri="{FF2B5EF4-FFF2-40B4-BE49-F238E27FC236}">
                <a16:creationId xmlns:a16="http://schemas.microsoft.com/office/drawing/2014/main" id="{190BF05B-80CE-4B0B-90F4-5ED505D1A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0200" y="1666875"/>
            <a:ext cx="7382341" cy="1381960"/>
          </a:xfrm>
        </p:spPr>
        <p:txBody>
          <a:bodyPr/>
          <a:lstStyle/>
          <a:p>
            <a:r>
              <a:rPr lang="en-US" dirty="0"/>
              <a:t>MVC Architecture, Symfony Framework for PHP Web Apps</a:t>
            </a:r>
          </a:p>
        </p:txBody>
      </p:sp>
      <p:pic>
        <p:nvPicPr>
          <p:cNvPr id="23" name="Picture 22" descr="Symfony">
            <a:extLst>
              <a:ext uri="{FF2B5EF4-FFF2-40B4-BE49-F238E27FC236}">
                <a16:creationId xmlns:a16="http://schemas.microsoft.com/office/drawing/2014/main" id="{AA7405FF-F2A1-4776-BAD3-AF64007EA0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7126" y="4847204"/>
            <a:ext cx="1148598" cy="1370907"/>
          </a:xfrm>
          <a:prstGeom prst="roundRect">
            <a:avLst>
              <a:gd name="adj" fmla="val 2585"/>
            </a:avLst>
          </a:prstGeom>
          <a:ln>
            <a:solidFill>
              <a:schemeClr val="bg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DE3F4F-7B40-439C-A8AB-749233CAECD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84" y="1986271"/>
            <a:ext cx="2212117" cy="551743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876800"/>
            <a:ext cx="8938472" cy="820600"/>
          </a:xfrm>
        </p:spPr>
        <p:txBody>
          <a:bodyPr/>
          <a:lstStyle/>
          <a:p>
            <a:r>
              <a:rPr lang="en-US" dirty="0"/>
              <a:t>Symfony Framework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Web MVC Framework for PHP</a:t>
            </a:r>
          </a:p>
        </p:txBody>
      </p:sp>
      <p:pic>
        <p:nvPicPr>
          <p:cNvPr id="1028" name="Picture 4" descr="Image result for symfony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6552" y="762000"/>
            <a:ext cx="3855720" cy="385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77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Symfony</a:t>
            </a:r>
            <a:r>
              <a:rPr lang="en-US" dirty="0"/>
              <a:t> == popular Web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MVC</a:t>
            </a:r>
            <a:r>
              <a:rPr lang="en-US" dirty="0"/>
              <a:t> framework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PHP</a:t>
            </a:r>
          </a:p>
          <a:p>
            <a:pPr lvl="1"/>
            <a:r>
              <a:rPr lang="en-US" dirty="0"/>
              <a:t>Created by Sensio Labs, open-source, large community</a:t>
            </a:r>
          </a:p>
          <a:p>
            <a:r>
              <a:rPr lang="en-US" dirty="0"/>
              <a:t>Works with many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</a:t>
            </a:r>
            <a:r>
              <a:rPr lang="en-US" dirty="0"/>
              <a:t> types (MySQL, SQLite, MSSQL, etc..)</a:t>
            </a:r>
          </a:p>
          <a:p>
            <a:r>
              <a:rPr lang="en-US" dirty="0"/>
              <a:t>Entities managed by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3"/>
              </a:rPr>
              <a:t>Doctrine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Defining data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and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</a:p>
          <a:p>
            <a:pPr lvl="1"/>
            <a:r>
              <a:rPr lang="en-US" dirty="0"/>
              <a:t>Scaffolding</a:t>
            </a:r>
          </a:p>
          <a:p>
            <a:pPr lvl="2"/>
            <a:r>
              <a:rPr lang="en-US" dirty="0"/>
              <a:t>Code generation tools (less manual typing)</a:t>
            </a:r>
          </a:p>
          <a:p>
            <a:pPr lvl="2"/>
            <a:r>
              <a:rPr lang="en-US" dirty="0"/>
              <a:t>Generates data models + DB tables (using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Doctrine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Symfony?</a:t>
            </a:r>
          </a:p>
        </p:txBody>
      </p:sp>
      <p:pic>
        <p:nvPicPr>
          <p:cNvPr id="6" name="Picture 4" descr="Symfony Framework">
            <a:hlinkClick r:id="rId2"/>
            <a:extLst>
              <a:ext uri="{FF2B5EF4-FFF2-40B4-BE49-F238E27FC236}">
                <a16:creationId xmlns:a16="http://schemas.microsoft.com/office/drawing/2014/main" id="{36E7E714-3807-413E-8F0F-6F31E678C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3505200"/>
            <a:ext cx="2409791" cy="240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25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05B06F-A574-41AA-94D9-B457D4BDC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45558-7D97-480E-81E3-9D7DA5A51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symfony.phar</a:t>
            </a:r>
            <a:r>
              <a:rPr lang="en-US" dirty="0"/>
              <a:t> from </a:t>
            </a:r>
            <a:r>
              <a:rPr lang="en-US" dirty="0">
                <a:hlinkClick r:id="rId2"/>
              </a:rPr>
              <a:t>https://symfony.com/installer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the Symfony installer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Symfony project named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</a:t>
            </a:r>
            <a:r>
              <a:rPr lang="en-US" dirty="0"/>
              <a:t>"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the Symfony Web server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Browse to the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hello</a:t>
            </a:r>
            <a:r>
              <a:rPr lang="en-US" dirty="0"/>
              <a:t>" Web app at </a:t>
            </a:r>
            <a:r>
              <a:rPr lang="en-US" dirty="0">
                <a:hlinkClick r:id="rId3"/>
              </a:rPr>
              <a:t>http://127.0.0.1:8000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A38C77-4F71-41D1-8805-37083EA2F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/>
              <a:t>and Running Symfony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DF23B9F6-2594-4A50-93A9-206093912C27}"/>
              </a:ext>
            </a:extLst>
          </p:cNvPr>
          <p:cNvSpPr txBox="1">
            <a:spLocks/>
          </p:cNvSpPr>
          <p:nvPr/>
        </p:nvSpPr>
        <p:spPr>
          <a:xfrm>
            <a:off x="1037505" y="2477656"/>
            <a:ext cx="10113816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 symfony.phar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D1ECF74-3BC2-432F-AF0D-01EFB6D8D8EE}"/>
              </a:ext>
            </a:extLst>
          </p:cNvPr>
          <p:cNvSpPr txBox="1">
            <a:spLocks/>
          </p:cNvSpPr>
          <p:nvPr/>
        </p:nvSpPr>
        <p:spPr>
          <a:xfrm>
            <a:off x="1037505" y="3867728"/>
            <a:ext cx="10113816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 symfony.phar new hello</a:t>
            </a:r>
            <a:endParaRPr lang="it-IT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C803994-0A22-4CEF-8B47-E435FD89C4AA}"/>
              </a:ext>
            </a:extLst>
          </p:cNvPr>
          <p:cNvSpPr txBox="1">
            <a:spLocks/>
          </p:cNvSpPr>
          <p:nvPr/>
        </p:nvSpPr>
        <p:spPr>
          <a:xfrm>
            <a:off x="1037505" y="5258131"/>
            <a:ext cx="10113816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 .\hello\bin\console server:run</a:t>
            </a:r>
          </a:p>
        </p:txBody>
      </p:sp>
    </p:spTree>
    <p:extLst>
      <p:ext uri="{BB962C8B-B14F-4D97-AF65-F5344CB8AC3E}">
        <p14:creationId xmlns:p14="http://schemas.microsoft.com/office/powerpoint/2010/main" val="292194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C10F17-D4AC-4F34-8EF9-DDED00409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C38C-8FCF-488D-89AD-D018F21C5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Bundles</a:t>
            </a:r>
          </a:p>
          <a:p>
            <a:pPr lvl="1"/>
            <a:r>
              <a:rPr lang="en-US" dirty="0"/>
              <a:t>Bundles are application components (modules), 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AppBundle</a:t>
            </a:r>
          </a:p>
          <a:p>
            <a:r>
              <a:rPr lang="en-US" dirty="0"/>
              <a:t>Controllers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src/AppBundle/Controller/</a:t>
            </a:r>
          </a:p>
          <a:p>
            <a:r>
              <a:rPr lang="en-US" dirty="0"/>
              <a:t>Views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app/Resources/views/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src/AppBundle/Entity/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src/AppBundle/Repository/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7B168B-A6A6-4E86-AE45-BD59C9549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App Structure</a:t>
            </a:r>
          </a:p>
        </p:txBody>
      </p:sp>
    </p:spTree>
    <p:extLst>
      <p:ext uri="{BB962C8B-B14F-4D97-AF65-F5344CB8AC3E}">
        <p14:creationId xmlns:p14="http://schemas.microsoft.com/office/powerpoint/2010/main" val="95115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r>
              <a:rPr lang="en-US" dirty="0"/>
              <a:t> == comments used by Symfony to modify the method behavior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in Symfony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758" y="3419476"/>
            <a:ext cx="9167534" cy="2905124"/>
          </a:xfrm>
          <a:prstGeom prst="rect">
            <a:avLst/>
          </a:prstGeom>
        </p:spPr>
      </p:pic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2934652" y="2296160"/>
            <a:ext cx="2899455" cy="999928"/>
          </a:xfrm>
          <a:prstGeom prst="wedgeRoundRectCallout">
            <a:avLst>
              <a:gd name="adj1" fmla="val -6676"/>
              <a:gd name="adj2" fmla="val 853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URL that calls the controller action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368279" y="2543178"/>
            <a:ext cx="1312320" cy="1028698"/>
          </a:xfrm>
          <a:prstGeom prst="wedgeRoundRectCallout">
            <a:avLst>
              <a:gd name="adj1" fmla="val -82211"/>
              <a:gd name="adj2" fmla="val 602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Action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81727" y="2657476"/>
            <a:ext cx="2055859" cy="1116217"/>
          </a:xfrm>
          <a:prstGeom prst="wedgeRoundRectCallout">
            <a:avLst>
              <a:gd name="adj1" fmla="val 73563"/>
              <a:gd name="adj2" fmla="val 528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Action Parameters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8380412" y="3474609"/>
            <a:ext cx="2111032" cy="677681"/>
          </a:xfrm>
          <a:prstGeom prst="wedgeRoundRectCallout">
            <a:avLst>
              <a:gd name="adj1" fmla="val -68556"/>
              <a:gd name="adj2" fmla="val 595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Return 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528708" y="4696216"/>
            <a:ext cx="9013371" cy="1530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03531" y="4562476"/>
            <a:ext cx="1907785" cy="1044538"/>
          </a:xfrm>
          <a:prstGeom prst="wedgeRoundRectCallout">
            <a:avLst>
              <a:gd name="adj1" fmla="val 69081"/>
              <a:gd name="adj2" fmla="val 4167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Describes this action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351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16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dirty="0"/>
              <a:t> (data classes) describe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, stored in the DB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Doctrine Entities (Models in Symfony)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412" y="2400303"/>
            <a:ext cx="8686800" cy="3996284"/>
          </a:xfrm>
          <a:prstGeom prst="rect">
            <a:avLst/>
          </a:prstGeom>
        </p:spPr>
      </p:pic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4799011" y="3680581"/>
            <a:ext cx="1952804" cy="608164"/>
          </a:xfrm>
          <a:prstGeom prst="wedgeRoundRectCallout">
            <a:avLst>
              <a:gd name="adj1" fmla="val -89951"/>
              <a:gd name="adj2" fmla="val -568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Class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4799011" y="4386045"/>
            <a:ext cx="2488197" cy="568509"/>
          </a:xfrm>
          <a:prstGeom prst="wedgeRoundRectCallout">
            <a:avLst>
              <a:gd name="adj1" fmla="val -77106"/>
              <a:gd name="adj2" fmla="val -28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Field data 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161213" y="5197358"/>
            <a:ext cx="2605200" cy="1006378"/>
          </a:xfrm>
          <a:prstGeom prst="wedgeRoundRectCallout">
            <a:avLst>
              <a:gd name="adj1" fmla="val -116617"/>
              <a:gd name="adj2" fmla="val -3672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</a:rPr>
              <a:t>Column in the database table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760412" y="5297336"/>
            <a:ext cx="1905000" cy="567079"/>
          </a:xfrm>
          <a:prstGeom prst="wedgeRoundRectCallout">
            <a:avLst>
              <a:gd name="adj1" fmla="val 45976"/>
              <a:gd name="adj2" fmla="val 10129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Field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202820" y="1917296"/>
            <a:ext cx="2084388" cy="1130703"/>
          </a:xfrm>
          <a:prstGeom prst="wedgeRoundRectCallout">
            <a:avLst>
              <a:gd name="adj1" fmla="val -73463"/>
              <a:gd name="adj2" fmla="val 550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Database table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421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Entities 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dirty="0"/>
              <a:t> like in C#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annotations</a:t>
            </a:r>
            <a:r>
              <a:rPr lang="en-US" dirty="0"/>
              <a:t>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additional functionality</a:t>
            </a:r>
          </a:p>
          <a:p>
            <a:r>
              <a:rPr lang="en-US" dirty="0"/>
              <a:t>Tell the database what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column names </a:t>
            </a:r>
            <a:r>
              <a:rPr lang="en-US" dirty="0"/>
              <a:t>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dirty="0"/>
              <a:t> to use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72" y="3380251"/>
            <a:ext cx="11231880" cy="287682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Entities: Fields</a:t>
            </a: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053611" y="3060477"/>
            <a:ext cx="1745401" cy="639541"/>
          </a:xfrm>
          <a:prstGeom prst="wedgeRoundRectCallout">
            <a:avLst>
              <a:gd name="adj1" fmla="val -42864"/>
              <a:gd name="adj2" fmla="val 9745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Data 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5087071" y="3526461"/>
            <a:ext cx="2412417" cy="982143"/>
          </a:xfrm>
          <a:prstGeom prst="wedgeRoundRectCallout">
            <a:avLst>
              <a:gd name="adj1" fmla="val -43259"/>
              <a:gd name="adj2" fmla="val 8282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Table column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7784372" y="3512709"/>
            <a:ext cx="2272440" cy="995895"/>
          </a:xfrm>
          <a:prstGeom prst="wedgeRoundRectCallout">
            <a:avLst>
              <a:gd name="adj1" fmla="val -44534"/>
              <a:gd name="adj2" fmla="val 7907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Table column 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AutoShape 25"/>
          <p:cNvSpPr>
            <a:spLocks noChangeArrowheads="1"/>
          </p:cNvSpPr>
          <p:nvPr/>
        </p:nvSpPr>
        <p:spPr bwMode="auto">
          <a:xfrm>
            <a:off x="8177212" y="5337758"/>
            <a:ext cx="2350350" cy="1044014"/>
          </a:xfrm>
          <a:prstGeom prst="wedgeRoundRectCallout">
            <a:avLst>
              <a:gd name="adj1" fmla="val 67168"/>
              <a:gd name="adj2" fmla="val -585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Table column max length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221328" y="5479142"/>
            <a:ext cx="2025484" cy="646863"/>
          </a:xfrm>
          <a:prstGeom prst="wedgeRoundRectCallout">
            <a:avLst>
              <a:gd name="adj1" fmla="val -74783"/>
              <a:gd name="adj2" fmla="val 236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Field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2912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/>
          <a:lstStyle/>
          <a:p>
            <a:r>
              <a:rPr lang="en-US" dirty="0"/>
              <a:t>Getters and setters (like in C#)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2" y="2050859"/>
            <a:ext cx="5333998" cy="405165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Entities: Properties</a:t>
            </a: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121023" y="1886807"/>
            <a:ext cx="1853174" cy="939750"/>
          </a:xfrm>
          <a:prstGeom prst="wedgeRoundRectCallout">
            <a:avLst>
              <a:gd name="adj1" fmla="val -39886"/>
              <a:gd name="adj2" fmla="val 927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Return data type</a:t>
            </a:r>
            <a:endParaRPr lang="bg-BG" dirty="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572" y="2050859"/>
            <a:ext cx="5219700" cy="3962400"/>
          </a:xfrm>
          <a:prstGeom prst="rect">
            <a:avLst/>
          </a:prstGeom>
        </p:spPr>
      </p:pic>
      <p:sp>
        <p:nvSpPr>
          <p:cNvPr id="17" name="AutoShape 25"/>
          <p:cNvSpPr>
            <a:spLocks noChangeArrowheads="1"/>
          </p:cNvSpPr>
          <p:nvPr/>
        </p:nvSpPr>
        <p:spPr bwMode="auto">
          <a:xfrm>
            <a:off x="2396172" y="5526104"/>
            <a:ext cx="1676401" cy="874696"/>
          </a:xfrm>
          <a:prstGeom prst="wedgeRoundRectCallout">
            <a:avLst>
              <a:gd name="adj1" fmla="val 74339"/>
              <a:gd name="adj2" fmla="val -661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Accessing the field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8228012" y="1639514"/>
            <a:ext cx="1828800" cy="822689"/>
          </a:xfrm>
          <a:prstGeom prst="wedgeRoundRectCallout">
            <a:avLst>
              <a:gd name="adj1" fmla="val -39507"/>
              <a:gd name="adj2" fmla="val 1054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Parameter data type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9" name="AutoShape 25"/>
          <p:cNvSpPr>
            <a:spLocks noChangeArrowheads="1"/>
          </p:cNvSpPr>
          <p:nvPr/>
        </p:nvSpPr>
        <p:spPr bwMode="auto">
          <a:xfrm>
            <a:off x="9811477" y="2826557"/>
            <a:ext cx="1828800" cy="822689"/>
          </a:xfrm>
          <a:prstGeom prst="wedgeRoundRectCallout">
            <a:avLst>
              <a:gd name="adj1" fmla="val -87467"/>
              <a:gd name="adj2" fmla="val 5096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Return data type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20" name="AutoShape 25"/>
          <p:cNvSpPr>
            <a:spLocks noChangeArrowheads="1"/>
          </p:cNvSpPr>
          <p:nvPr/>
        </p:nvSpPr>
        <p:spPr bwMode="auto">
          <a:xfrm>
            <a:off x="10301694" y="4424944"/>
            <a:ext cx="1461436" cy="822689"/>
          </a:xfrm>
          <a:prstGeom prst="wedgeRoundRectCallout">
            <a:avLst>
              <a:gd name="adj1" fmla="val -105475"/>
              <a:gd name="adj2" fmla="val -5224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Function name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21" name="AutoShape 25"/>
          <p:cNvSpPr>
            <a:spLocks noChangeArrowheads="1"/>
          </p:cNvSpPr>
          <p:nvPr/>
        </p:nvSpPr>
        <p:spPr bwMode="auto">
          <a:xfrm>
            <a:off x="9341352" y="5356926"/>
            <a:ext cx="1335006" cy="522823"/>
          </a:xfrm>
          <a:prstGeom prst="wedgeRoundRectCallout">
            <a:avLst>
              <a:gd name="adj1" fmla="val -86358"/>
              <a:gd name="adj2" fmla="val -1091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Set title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22" name="AutoShape 25"/>
          <p:cNvSpPr>
            <a:spLocks noChangeArrowheads="1"/>
          </p:cNvSpPr>
          <p:nvPr/>
        </p:nvSpPr>
        <p:spPr bwMode="auto">
          <a:xfrm>
            <a:off x="6923945" y="5708823"/>
            <a:ext cx="1950575" cy="770914"/>
          </a:xfrm>
          <a:prstGeom prst="wedgeRoundRectCallout">
            <a:avLst>
              <a:gd name="adj1" fmla="val 27842"/>
              <a:gd name="adj2" fmla="val -755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Return the object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4689176" y="3016188"/>
            <a:ext cx="1455391" cy="912172"/>
          </a:xfrm>
          <a:prstGeom prst="wedgeRoundRectCallout">
            <a:avLst>
              <a:gd name="adj1" fmla="val -71728"/>
              <a:gd name="adj2" fmla="val 6336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Function name</a:t>
            </a:r>
            <a:endParaRPr lang="bg-B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82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Using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Twig</a:t>
            </a:r>
            <a:r>
              <a:rPr lang="en-US" dirty="0"/>
              <a:t> view engine to simplify generating HTML: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Views (Twig Templates)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896BAC-D42C-40E2-8BBB-369B4A24D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508" y="2205573"/>
            <a:ext cx="6689704" cy="4199856"/>
          </a:xfrm>
          <a:prstGeom prst="rect">
            <a:avLst/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8456612" y="2516995"/>
            <a:ext cx="2286000" cy="972632"/>
          </a:xfrm>
          <a:prstGeom prst="wedgeRoundRectCallout">
            <a:avLst>
              <a:gd name="adj1" fmla="val -69361"/>
              <a:gd name="adj2" fmla="val 5415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Twig syntax to print data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8151812" y="4231867"/>
            <a:ext cx="2133600" cy="599213"/>
          </a:xfrm>
          <a:prstGeom prst="wedgeRoundRectCallout">
            <a:avLst>
              <a:gd name="adj1" fmla="val -66353"/>
              <a:gd name="adj2" fmla="val 5844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Twig syntax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49740" y="3439399"/>
            <a:ext cx="1981201" cy="578423"/>
          </a:xfrm>
          <a:prstGeom prst="wedgeRoundRectCallout">
            <a:avLst>
              <a:gd name="adj1" fmla="val 76427"/>
              <a:gd name="adj2" fmla="val -4585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HTML code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83763" y="3602132"/>
            <a:ext cx="2844249" cy="3638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/>
          <p:nvPr/>
        </p:nvSpPr>
        <p:spPr>
          <a:xfrm>
            <a:off x="4794347" y="4994450"/>
            <a:ext cx="3205065" cy="3825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/>
          <p:nvPr/>
        </p:nvSpPr>
        <p:spPr>
          <a:xfrm>
            <a:off x="2376768" y="2186883"/>
            <a:ext cx="4657724" cy="3868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00C411-C0CC-4BA7-A24F-040CFE8ED297}"/>
              </a:ext>
            </a:extLst>
          </p:cNvPr>
          <p:cNvSpPr/>
          <p:nvPr/>
        </p:nvSpPr>
        <p:spPr>
          <a:xfrm>
            <a:off x="2376507" y="6004213"/>
            <a:ext cx="1889105" cy="3825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7770812" y="1752600"/>
            <a:ext cx="3084540" cy="656727"/>
          </a:xfrm>
          <a:prstGeom prst="wedgeRoundRectCallout">
            <a:avLst>
              <a:gd name="adj1" fmla="val -67288"/>
              <a:gd name="adj2" fmla="val 3106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Twig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foreach</a:t>
            </a:r>
            <a:r>
              <a:rPr lang="en-US" sz="2800" dirty="0">
                <a:solidFill>
                  <a:srgbClr val="FFFFFF"/>
                </a:solidFill>
              </a:rPr>
              <a:t> loop</a:t>
            </a:r>
            <a:endParaRPr lang="en-US" sz="2800" noProof="1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70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</a:t>
            </a:r>
            <a:r>
              <a:rPr lang="en-US" dirty="0"/>
              <a:t> == functions called by accessing a specific URL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route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Symfony Controllers and Actions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878" y="3276600"/>
            <a:ext cx="9167534" cy="2905124"/>
          </a:xfrm>
          <a:prstGeom prst="rect">
            <a:avLst/>
          </a:prstGeom>
        </p:spPr>
      </p:pic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3005120" y="2035071"/>
            <a:ext cx="2159767" cy="999928"/>
          </a:xfrm>
          <a:prstGeom prst="wedgeRoundRectCallout">
            <a:avLst>
              <a:gd name="adj1" fmla="val 11945"/>
              <a:gd name="adj2" fmla="val 925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Controller action route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6099012" y="2394462"/>
            <a:ext cx="2286000" cy="635069"/>
          </a:xfrm>
          <a:prstGeom prst="wedgeRoundRectCallout">
            <a:avLst>
              <a:gd name="adj1" fmla="val -46707"/>
              <a:gd name="adj2" fmla="val 12088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Action name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364045" y="2591018"/>
            <a:ext cx="1929589" cy="1044538"/>
          </a:xfrm>
          <a:prstGeom prst="wedgeRoundRectCallout">
            <a:avLst>
              <a:gd name="adj1" fmla="val 60872"/>
              <a:gd name="adj2" fmla="val 8008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Action Parameters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9043450" y="3403600"/>
            <a:ext cx="2232112" cy="677681"/>
          </a:xfrm>
          <a:prstGeom prst="wedgeRoundRectCallout">
            <a:avLst>
              <a:gd name="adj1" fmla="val -68104"/>
              <a:gd name="adj2" fmla="val 5056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Return 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83828" y="4553340"/>
            <a:ext cx="9013371" cy="1530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364044" y="4537789"/>
            <a:ext cx="1929589" cy="1044538"/>
          </a:xfrm>
          <a:prstGeom prst="wedgeRoundRectCallout">
            <a:avLst>
              <a:gd name="adj1" fmla="val 77560"/>
              <a:gd name="adj2" fmla="val 355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Controller action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4002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2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52885"/>
            <a:ext cx="11804822" cy="5570355"/>
          </a:xfrm>
        </p:spPr>
        <p:txBody>
          <a:bodyPr>
            <a:noAutofit/>
          </a:bodyPr>
          <a:lstStyle/>
          <a:p>
            <a:pPr marL="538163" indent="-538163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MVC Concepts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Overview, Purpose</a:t>
            </a:r>
          </a:p>
          <a:p>
            <a:pPr marL="538163" indent="-538163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Symfony Framework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What is Symfony?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Install and Run Symfony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Annotations, Entities</a:t>
            </a:r>
          </a:p>
          <a:p>
            <a:pPr marL="720725" lvl="1" indent="-342900">
              <a:lnSpc>
                <a:spcPct val="100000"/>
              </a:lnSpc>
            </a:pPr>
            <a:r>
              <a:rPr lang="en-US" sz="3600" dirty="0"/>
              <a:t>Views &amp; Controllers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C698EA-0325-4B17-BBBB-22E626D29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648" y="1629244"/>
            <a:ext cx="3394364" cy="4376786"/>
          </a:xfrm>
          <a:prstGeom prst="rect">
            <a:avLst/>
          </a:prstGeom>
        </p:spPr>
      </p:pic>
      <p:pic>
        <p:nvPicPr>
          <p:cNvPr id="6" name="Picture 2" descr="Books">
            <a:extLst>
              <a:ext uri="{FF2B5EF4-FFF2-40B4-BE49-F238E27FC236}">
                <a16:creationId xmlns:a16="http://schemas.microsoft.com/office/drawing/2014/main" id="{7EBD7BD7-DE71-446D-9F87-ADB21EE1E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12982" y="762000"/>
            <a:ext cx="2043630" cy="204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Symfony">
            <a:extLst>
              <a:ext uri="{FF2B5EF4-FFF2-40B4-BE49-F238E27FC236}">
                <a16:creationId xmlns:a16="http://schemas.microsoft.com/office/drawing/2014/main" id="{96439C9D-8A8E-4BAB-B47C-33A339A64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0058" y="3567630"/>
            <a:ext cx="1966954" cy="2347655"/>
          </a:xfrm>
          <a:prstGeom prst="roundRect">
            <a:avLst>
              <a:gd name="adj" fmla="val 2585"/>
            </a:avLst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791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9B780B-CFCB-4587-B100-B6F58B114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6F259-2484-4770-98E0-2D8A69728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29856"/>
            <a:ext cx="11804822" cy="5691623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Composer – </a:t>
            </a:r>
            <a:r>
              <a:rPr lang="en-US" dirty="0">
                <a:hlinkClick r:id="rId2"/>
              </a:rPr>
              <a:t>https://getcomposer.org</a:t>
            </a:r>
            <a:r>
              <a:rPr lang="en-US" dirty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Package (dependency) management tool for PHP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Like 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npm</a:t>
            </a:r>
            <a:r>
              <a:rPr lang="en-US" dirty="0"/>
              <a:t>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Node.js </a:t>
            </a:r>
            <a:r>
              <a:rPr lang="en-US" dirty="0"/>
              <a:t>world</a:t>
            </a:r>
          </a:p>
          <a:p>
            <a:pPr>
              <a:lnSpc>
                <a:spcPct val="110000"/>
              </a:lnSpc>
            </a:pPr>
            <a:r>
              <a:rPr lang="en-US" dirty="0"/>
              <a:t>Installing and running Composer:</a:t>
            </a:r>
          </a:p>
          <a:p>
            <a:pPr marL="892237" lvl="1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Run the installer from</a:t>
            </a:r>
            <a:br>
              <a:rPr lang="en-US" dirty="0"/>
            </a:br>
            <a:r>
              <a:rPr lang="en-US" dirty="0">
                <a:solidFill>
                  <a:prstClr val="white"/>
                </a:solidFill>
                <a:hlinkClick r:id="rId3"/>
              </a:rPr>
              <a:t>https://getcomposer.org/Composer-Setup.exe</a:t>
            </a:r>
            <a:endParaRPr lang="en-US" dirty="0"/>
          </a:p>
          <a:p>
            <a:pPr marL="892237" lvl="1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/>
              <a:t>Run composer: </a:t>
            </a:r>
          </a:p>
          <a:p>
            <a:pPr>
              <a:lnSpc>
                <a:spcPct val="110000"/>
              </a:lnSpc>
            </a:pPr>
            <a:r>
              <a:rPr lang="en-US" noProof="1"/>
              <a:t>Packagist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https://packagist.org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Composer's official open-source package repository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AC55A7-B9C0-42A0-83A7-87A3AC9A5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Composer: Dependency Manager for PHP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3C886F9B-5A7B-4AD7-9728-D7E380F51C84}"/>
              </a:ext>
            </a:extLst>
          </p:cNvPr>
          <p:cNvSpPr txBox="1">
            <a:spLocks/>
          </p:cNvSpPr>
          <p:nvPr/>
        </p:nvSpPr>
        <p:spPr>
          <a:xfrm>
            <a:off x="3884612" y="4774009"/>
            <a:ext cx="1828800" cy="6182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nn-NO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composer</a:t>
            </a:r>
            <a:endParaRPr lang="it-IT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09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14177"/>
            <a:ext cx="11804822" cy="5570355"/>
          </a:xfrm>
        </p:spPr>
        <p:txBody>
          <a:bodyPr/>
          <a:lstStyle/>
          <a:p>
            <a:r>
              <a:rPr lang="en-US" dirty="0"/>
              <a:t>Write a Symfony-based PHP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application</a:t>
            </a:r>
            <a:r>
              <a:rPr lang="en-US" dirty="0"/>
              <a:t> to calculate the result of two operands</a:t>
            </a:r>
          </a:p>
          <a:p>
            <a:pPr lvl="1"/>
            <a:r>
              <a:rPr lang="en-US" dirty="0"/>
              <a:t>Implement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addition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subtraction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multiplication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division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Simple Calculator Web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1485"/>
          <a:stretch/>
        </p:blipFill>
        <p:spPr>
          <a:xfrm>
            <a:off x="1091695" y="3184954"/>
            <a:ext cx="9929233" cy="323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45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36307">
            <a:off x="5691140" y="953484"/>
            <a:ext cx="5480131" cy="287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55998"/>
            <a:ext cx="8938472" cy="820600"/>
          </a:xfrm>
        </p:spPr>
        <p:txBody>
          <a:bodyPr/>
          <a:lstStyle/>
          <a:p>
            <a:r>
              <a:rPr lang="en-US" dirty="0"/>
              <a:t>Web Application with Symfony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34166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1" name="Picture 4" descr="Image result for symfony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0170">
            <a:off x="1370012" y="914400"/>
            <a:ext cx="35052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31485"/>
          <a:stretch/>
        </p:blipFill>
        <p:spPr>
          <a:xfrm>
            <a:off x="3046412" y="2447164"/>
            <a:ext cx="6400800" cy="2085655"/>
          </a:xfrm>
          <a:prstGeom prst="rect">
            <a:avLst/>
          </a:prstGeom>
          <a:ln>
            <a:noFill/>
          </a:ln>
          <a:effectLst>
            <a:outerShdw blurRad="1016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5268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MVC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Popular design pattern (architectural model)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Runs most of the Web</a:t>
            </a:r>
            <a:r>
              <a:rPr lang="bg-BG" sz="3000" dirty="0"/>
              <a:t> </a:t>
            </a:r>
            <a:r>
              <a:rPr lang="en-US" sz="3000" dirty="0"/>
              <a:t>apps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Code is organized into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en-US" sz="3000" dirty="0"/>
              <a:t> and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Controllers</a:t>
            </a:r>
          </a:p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Symfony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Web MVC framework for PHP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Establishes communication between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en-US" sz="3000" dirty="0"/>
              <a:t>,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web application </a:t>
            </a:r>
            <a:r>
              <a:rPr lang="en-US" sz="3000" dirty="0"/>
              <a:t>and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database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1319604"/>
            <a:ext cx="2843366" cy="210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ymfony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3621" y="3886200"/>
            <a:ext cx="2469349" cy="246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73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PHP: MVC and Symfony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33178" r="-29792"/>
          <a:stretch/>
        </p:blipFill>
        <p:spPr>
          <a:xfrm>
            <a:off x="4891690" y="1267840"/>
            <a:ext cx="2614762" cy="73623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18331" r="-18331"/>
          <a:stretch/>
        </p:blipFill>
        <p:spPr>
          <a:xfrm>
            <a:off x="4862979" y="5300520"/>
            <a:ext cx="2638724" cy="741400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8219130" y="5300520"/>
            <a:ext cx="3604684" cy="741400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540868" y="1267840"/>
            <a:ext cx="3585896" cy="737537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l="-14709" r="-21057"/>
          <a:stretch/>
        </p:blipFill>
        <p:spPr>
          <a:xfrm>
            <a:off x="7033530" y="3932189"/>
            <a:ext cx="2158320" cy="706525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4906" t="-4936" r="-6206" b="-4690"/>
          <a:stretch/>
        </p:blipFill>
        <p:spPr>
          <a:xfrm>
            <a:off x="7033530" y="2584642"/>
            <a:ext cx="2158320" cy="731278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 rotWithShape="1">
          <a:blip r:embed="rId17"/>
          <a:srcRect l="-9951" r="-9951"/>
          <a:stretch/>
        </p:blipFill>
        <p:spPr>
          <a:xfrm>
            <a:off x="8271378" y="1274099"/>
            <a:ext cx="3555466" cy="731278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776537-67C3-4742-9746-D7654DD6FF7D}"/>
              </a:ext>
            </a:extLst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846" t="-15048" r="-53846" b="-14226"/>
          <a:stretch/>
        </p:blipFill>
        <p:spPr>
          <a:xfrm>
            <a:off x="9673025" y="2585906"/>
            <a:ext cx="2150789" cy="73001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FB619D-CE8B-44DC-8073-5F04FDFAA105}"/>
              </a:ext>
            </a:extLst>
          </p:cNvPr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62" r="-23306"/>
          <a:stretch/>
        </p:blipFill>
        <p:spPr>
          <a:xfrm>
            <a:off x="9663098" y="3942581"/>
            <a:ext cx="2154510" cy="731277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B862F2-3005-4A86-ABC4-559A60AE8F28}"/>
              </a:ext>
            </a:extLst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64" r="-20825"/>
          <a:stretch/>
        </p:blipFill>
        <p:spPr>
          <a:xfrm>
            <a:off x="540868" y="5300520"/>
            <a:ext cx="3604684" cy="741400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429562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301623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1" name="Picture 4" title="Software University @ Facebook">
            <a:hlinkClick r:id="rId8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26720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4B034B-8CE2-48C3-A130-7E8319FAF4C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049" y="3293640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#tech-softuni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MVC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Overview, Purpose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2" y="1110531"/>
            <a:ext cx="6858000" cy="358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036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4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</a:t>
            </a:r>
            <a:r>
              <a:rPr lang="en-US" dirty="0"/>
              <a:t>odel-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/>
              <a:t>iew-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/>
              <a:t>ontroller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MVC</a:t>
            </a:r>
            <a:r>
              <a:rPr lang="en-US" dirty="0"/>
              <a:t>) is a software architecture pattern</a:t>
            </a:r>
          </a:p>
          <a:p>
            <a:pPr>
              <a:lnSpc>
                <a:spcPct val="140000"/>
              </a:lnSpc>
            </a:pPr>
            <a:r>
              <a:rPr lang="en-US" dirty="0"/>
              <a:t>Originally formulated in the late 1970s by </a:t>
            </a:r>
            <a:r>
              <a:rPr lang="en-US" noProof="1"/>
              <a:t>Trygve Reenskaug</a:t>
            </a:r>
          </a:p>
          <a:p>
            <a:pPr>
              <a:lnSpc>
                <a:spcPct val="140000"/>
              </a:lnSpc>
            </a:pPr>
            <a:r>
              <a:rPr lang="en-US" dirty="0"/>
              <a:t>Code reusability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separation of concerns</a:t>
            </a:r>
          </a:p>
          <a:p>
            <a:pPr>
              <a:lnSpc>
                <a:spcPct val="140000"/>
              </a:lnSpc>
            </a:pPr>
            <a:r>
              <a:rPr lang="en-US" dirty="0"/>
              <a:t>Originally developed for desktop</a:t>
            </a:r>
          </a:p>
          <a:p>
            <a:pPr lvl="1">
              <a:lnSpc>
                <a:spcPct val="140000"/>
              </a:lnSpc>
            </a:pPr>
            <a:r>
              <a:rPr lang="en-US" dirty="0"/>
              <a:t>Then adapted for internet applications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Model-View-Controller (MVC)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912" y="3048000"/>
            <a:ext cx="3428999" cy="332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5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Design pattern </a:t>
            </a:r>
            <a:r>
              <a:rPr lang="en-US" dirty="0"/>
              <a:t>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three</a:t>
            </a:r>
            <a:r>
              <a:rPr lang="en-US" dirty="0"/>
              <a:t> independent components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 (data)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dirty="0"/>
              <a:t>Manages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UI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dirty="0"/>
          </a:p>
          <a:p>
            <a:pPr lvl="2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Presentation</a:t>
            </a:r>
            <a:r>
              <a:rPr lang="en-US" dirty="0"/>
              <a:t> layer (renders the UI)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Controller (logic)</a:t>
            </a:r>
            <a:endParaRPr lang="bg-BG" dirty="0"/>
          </a:p>
          <a:p>
            <a:pPr lvl="2">
              <a:lnSpc>
                <a:spcPct val="110000"/>
              </a:lnSpc>
            </a:pPr>
            <a:r>
              <a:rPr lang="en-US" dirty="0"/>
              <a:t>Implements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application logic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Processes user request, performs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</a:t>
            </a:r>
            <a:r>
              <a:rPr lang="en-US" dirty="0"/>
              <a:t>,</a:t>
            </a:r>
            <a:br>
              <a:rPr lang="bg-BG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updates</a:t>
            </a:r>
            <a:r>
              <a:rPr lang="en-US" dirty="0"/>
              <a:t> the data model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invokes</a:t>
            </a:r>
            <a:r>
              <a:rPr lang="en-US" dirty="0"/>
              <a:t> a view to render some UI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MVC Pattern</a:t>
            </a:r>
            <a:endParaRPr lang="bg-BG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12" y="2057400"/>
            <a:ext cx="3231836" cy="3555020"/>
          </a:xfrm>
          <a:prstGeom prst="roundRect">
            <a:avLst>
              <a:gd name="adj" fmla="val 2458"/>
            </a:avLst>
          </a:prstGeom>
          <a:solidFill>
            <a:srgbClr val="00B050"/>
          </a:solidFill>
        </p:spPr>
      </p:pic>
    </p:spTree>
    <p:extLst>
      <p:ext uri="{BB962C8B-B14F-4D97-AF65-F5344CB8AC3E}">
        <p14:creationId xmlns:p14="http://schemas.microsoft.com/office/powerpoint/2010/main" val="189681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Set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dirty="0"/>
              <a:t> that describes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we are working with</a:t>
            </a:r>
          </a:p>
          <a:p>
            <a:pPr>
              <a:lnSpc>
                <a:spcPct val="120000"/>
              </a:lnSpc>
            </a:pPr>
            <a:r>
              <a:rPr lang="en-US" dirty="0"/>
              <a:t>Rules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how</a:t>
            </a:r>
            <a:r>
              <a:rPr lang="en-US" dirty="0"/>
              <a:t> the data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changed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manipulated</a:t>
            </a:r>
          </a:p>
          <a:p>
            <a:pPr>
              <a:lnSpc>
                <a:spcPct val="120000"/>
              </a:lnSpc>
            </a:pPr>
            <a:r>
              <a:rPr lang="en-US" dirty="0"/>
              <a:t>May contain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validation</a:t>
            </a:r>
            <a:r>
              <a:rPr lang="en-US" dirty="0"/>
              <a:t> rules</a:t>
            </a:r>
          </a:p>
          <a:p>
            <a:pPr>
              <a:lnSpc>
                <a:spcPct val="120000"/>
              </a:lnSpc>
            </a:pPr>
            <a:r>
              <a:rPr lang="en-US" dirty="0"/>
              <a:t>Often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encapsulates</a:t>
            </a:r>
            <a:r>
              <a:rPr lang="en-US" dirty="0"/>
              <a:t> data stored in </a:t>
            </a:r>
            <a:br>
              <a:rPr lang="en-US" dirty="0"/>
            </a:br>
            <a:r>
              <a:rPr lang="en-US" dirty="0"/>
              <a:t>a database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As well as code used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manipulate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the data</a:t>
            </a:r>
          </a:p>
          <a:p>
            <a:pPr>
              <a:lnSpc>
                <a:spcPct val="120000"/>
              </a:lnSpc>
            </a:pPr>
            <a:r>
              <a:rPr lang="en-US" dirty="0"/>
              <a:t>E.g.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Access Layer </a:t>
            </a:r>
            <a:r>
              <a:rPr lang="en-US" dirty="0"/>
              <a:t>of some kind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(Data)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680" y="2782132"/>
            <a:ext cx="4208984" cy="3466821"/>
          </a:xfrm>
          <a:prstGeom prst="roundRect">
            <a:avLst>
              <a:gd name="adj" fmla="val 1433"/>
            </a:avLst>
          </a:prstGeom>
        </p:spPr>
      </p:pic>
    </p:spTree>
    <p:extLst>
      <p:ext uri="{BB962C8B-B14F-4D97-AF65-F5344CB8AC3E}">
        <p14:creationId xmlns:p14="http://schemas.microsoft.com/office/powerpoint/2010/main" val="75863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Defines how the application’s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user interface </a:t>
            </a:r>
            <a:r>
              <a:rPr lang="en-US" sz="3200" dirty="0"/>
              <a:t>(UI) will be displayed</a:t>
            </a:r>
          </a:p>
          <a:p>
            <a:r>
              <a:rPr lang="en-US" sz="3200" dirty="0"/>
              <a:t>May support master views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layouts</a:t>
            </a:r>
            <a:r>
              <a:rPr lang="en-US" sz="3200" dirty="0"/>
              <a:t>) </a:t>
            </a:r>
          </a:p>
          <a:p>
            <a:r>
              <a:rPr lang="en-US" sz="3200" dirty="0"/>
              <a:t>May support sub-views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partial views </a:t>
            </a:r>
            <a:r>
              <a:rPr lang="en-US" sz="3200" dirty="0"/>
              <a:t>or controls)</a:t>
            </a:r>
          </a:p>
          <a:p>
            <a:r>
              <a:rPr lang="en-US" sz="3200" dirty="0"/>
              <a:t>May use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templates</a:t>
            </a:r>
            <a:r>
              <a:rPr lang="en-US" sz="3200" dirty="0"/>
              <a:t>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dynamically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generate</a:t>
            </a:r>
            <a:r>
              <a:rPr lang="en-US" sz="3200" dirty="0"/>
              <a:t> HTML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(UI)</a:t>
            </a:r>
          </a:p>
        </p:txBody>
      </p:sp>
      <p:pic>
        <p:nvPicPr>
          <p:cNvPr id="7" name="Picture 2" descr="UI">
            <a:extLst>
              <a:ext uri="{FF2B5EF4-FFF2-40B4-BE49-F238E27FC236}">
                <a16:creationId xmlns:a16="http://schemas.microsoft.com/office/drawing/2014/main" id="{157B5ACD-89A9-4EE8-9CEE-A5695E8DC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4024653"/>
            <a:ext cx="2191093" cy="219109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езултат с изображение за form icon">
            <a:extLst>
              <a:ext uri="{FF2B5EF4-FFF2-40B4-BE49-F238E27FC236}">
                <a16:creationId xmlns:a16="http://schemas.microsoft.com/office/drawing/2014/main" id="{98C88D39-EEEF-4AF2-8136-DE471432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2" y="4114800"/>
            <a:ext cx="2258192" cy="212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383EE5-A03C-4134-86B3-BB69B1D07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446" y="4054008"/>
            <a:ext cx="2776692" cy="21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5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core</a:t>
            </a:r>
            <a:r>
              <a:rPr lang="en-US" dirty="0"/>
              <a:t> MVC component – holds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</a:t>
            </a:r>
          </a:p>
          <a:p>
            <a:r>
              <a:rPr lang="en-US" dirty="0"/>
              <a:t>Process the requests with the help of views and models</a:t>
            </a:r>
          </a:p>
          <a:p>
            <a:r>
              <a:rPr lang="en-US" dirty="0"/>
              <a:t>A set of classes that handles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Communication</a:t>
            </a:r>
            <a:r>
              <a:rPr lang="en-US" dirty="0"/>
              <a:t> from the user</a:t>
            </a:r>
          </a:p>
          <a:p>
            <a:pPr lvl="1"/>
            <a:r>
              <a:rPr lang="en-US" dirty="0"/>
              <a:t>Overall application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flow</a:t>
            </a:r>
          </a:p>
          <a:p>
            <a:pPr lvl="1"/>
            <a:r>
              <a:rPr lang="en-US" dirty="0"/>
              <a:t>Application-specific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logic </a:t>
            </a:r>
            <a:r>
              <a:rPr lang="en-US" dirty="0"/>
              <a:t>(business logic)</a:t>
            </a:r>
          </a:p>
          <a:p>
            <a:r>
              <a:rPr lang="en-US" dirty="0"/>
              <a:t>Every controller has one or more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"actions"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(Logic)</a:t>
            </a:r>
          </a:p>
        </p:txBody>
      </p:sp>
      <p:pic>
        <p:nvPicPr>
          <p:cNvPr id="5" name="Picture 2" descr="http://www.wagonbutterworth.com/projects/xbox_controller/xbc-c-controll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2819400"/>
            <a:ext cx="2983029" cy="1987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126671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9307</TotalTime>
  <Words>941</Words>
  <Application>Microsoft Office PowerPoint</Application>
  <PresentationFormat>Custom</PresentationFormat>
  <Paragraphs>202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Wingdings 2</vt:lpstr>
      <vt:lpstr>SoftUni 16x9</vt:lpstr>
      <vt:lpstr>PHP: MVC and Symfony</vt:lpstr>
      <vt:lpstr>Contents</vt:lpstr>
      <vt:lpstr>Have a Question?</vt:lpstr>
      <vt:lpstr>MVC</vt:lpstr>
      <vt:lpstr>Model-View-Controller (MVC)</vt:lpstr>
      <vt:lpstr>The MVC Pattern</vt:lpstr>
      <vt:lpstr>Model (Data)</vt:lpstr>
      <vt:lpstr>View (UI)</vt:lpstr>
      <vt:lpstr>Controller (Logic)</vt:lpstr>
      <vt:lpstr>Symfony Framework</vt:lpstr>
      <vt:lpstr>What is Symfony?</vt:lpstr>
      <vt:lpstr>Installing and Running Symfony</vt:lpstr>
      <vt:lpstr>Symfony App Structure</vt:lpstr>
      <vt:lpstr>Annotations in Symfony</vt:lpstr>
      <vt:lpstr>Doctrine Entities (Models in Symfony)</vt:lpstr>
      <vt:lpstr>Symfony Entities: Fields</vt:lpstr>
      <vt:lpstr>Symfony Entities: Properties</vt:lpstr>
      <vt:lpstr>Symfony Views (Twig Templates)</vt:lpstr>
      <vt:lpstr>Symfony Controllers and Actions</vt:lpstr>
      <vt:lpstr>Composer: Dependency Manager for PHP</vt:lpstr>
      <vt:lpstr>Problem: Simple Calculator Web Application</vt:lpstr>
      <vt:lpstr>Web Application with Symfony</vt:lpstr>
      <vt:lpstr>Summary</vt:lpstr>
      <vt:lpstr>PHP: MVC and Symfony Overview</vt:lpstr>
      <vt:lpstr>License</vt:lpstr>
      <vt:lpstr>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PHP: MVC and Symfony Overview</dc:title>
  <dc:subject>PHP, MVC, Symfony, programming, code, web development</dc:subject>
  <dc:creator>Software University Foundation</dc:creator>
  <cp:keywords>PHP, MVC, Symfony, programming, code, web development</cp:keywords>
  <dc:description>https://softuni.bg/courses/software-technologies</dc:description>
  <cp:lastModifiedBy>Alen Paunov</cp:lastModifiedBy>
  <cp:revision>319</cp:revision>
  <dcterms:created xsi:type="dcterms:W3CDTF">2014-01-02T17:00:34Z</dcterms:created>
  <dcterms:modified xsi:type="dcterms:W3CDTF">2018-03-28T08:33:36Z</dcterms:modified>
  <cp:category>PHP, MVC, Symfony, programming, code, web development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